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11/13/2018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ANN</a:t>
            </a:r>
            <a:endParaRPr lang="ar-IQ" dirty="0"/>
          </a:p>
        </p:txBody>
      </p:sp>
      <p:sp>
        <p:nvSpPr>
          <p:cNvPr id="3" name="Subtitle 2"/>
          <p:cNvSpPr>
            <a:spLocks noGrp="1"/>
          </p:cNvSpPr>
          <p:nvPr>
            <p:ph type="subTitle" idx="1"/>
          </p:nvPr>
        </p:nvSpPr>
        <p:spPr/>
        <p:txBody>
          <a:bodyPr/>
          <a:lstStyle/>
          <a:p>
            <a:pPr algn="ctr"/>
            <a:r>
              <a:rPr lang="en-US" b="1" dirty="0"/>
              <a:t>Architecture of </a:t>
            </a:r>
            <a:r>
              <a:rPr lang="en-US" b="1" dirty="0" smtClean="0"/>
              <a:t>ANN</a:t>
            </a:r>
            <a:endParaRPr lang="en-US" dirty="0"/>
          </a:p>
          <a:p>
            <a:endParaRPr lang="ar-IQ" dirty="0"/>
          </a:p>
        </p:txBody>
      </p:sp>
    </p:spTree>
    <p:extLst>
      <p:ext uri="{BB962C8B-B14F-4D97-AF65-F5344CB8AC3E}">
        <p14:creationId xmlns:p14="http://schemas.microsoft.com/office/powerpoint/2010/main" val="341562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4529" y="518984"/>
            <a:ext cx="8637373" cy="3883114"/>
          </a:xfrm>
          <a:prstGeom prst="rect">
            <a:avLst/>
          </a:prstGeom>
        </p:spPr>
        <p:txBody>
          <a:bodyPr wrap="square">
            <a:spAutoFit/>
          </a:bodyPr>
          <a:lstStyle/>
          <a:p>
            <a:pPr marL="28575" algn="just">
              <a:lnSpc>
                <a:spcPct val="107000"/>
              </a:lnSpc>
              <a:spcAft>
                <a:spcPts val="800"/>
              </a:spcAft>
              <a:tabLst>
                <a:tab pos="2075180" algn="l"/>
              </a:tabLst>
            </a:pPr>
            <a:r>
              <a:rPr lang="en-US" sz="2800" b="1" dirty="0">
                <a:latin typeface="Times New Roman" panose="02020603050405020304" pitchFamily="18" charset="0"/>
                <a:ea typeface="Calibri" panose="020F0502020204030204" pitchFamily="34" charset="0"/>
                <a:cs typeface="Arial" panose="020B0604020202020204" pitchFamily="34" charset="0"/>
              </a:rPr>
              <a:t>Architecture of NN</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075180" algn="l"/>
              </a:tabLst>
            </a:pPr>
            <a:r>
              <a:rPr lang="en-US" sz="2800" dirty="0">
                <a:latin typeface="Times New Roman" panose="02020603050405020304" pitchFamily="18" charset="0"/>
                <a:ea typeface="Calibri" panose="020F0502020204030204" pitchFamily="34" charset="0"/>
                <a:cs typeface="Arial" panose="020B0604020202020204" pitchFamily="34" charset="0"/>
              </a:rPr>
              <a:t>Neural nets are often classified as single layer or multilayer. In determining the number of layers, the input units are not counted as a layer, because they perform no computation. Equivalently, the number of layers in the net can be defined to be the number of layers of weighted interconnects links between the slabs of neurons. The net shown below has two layers of weights: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6958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a:xfrm>
            <a:off x="2417780" y="3842950"/>
            <a:ext cx="8637072" cy="852617"/>
          </a:xfrm>
        </p:spPr>
        <p:txBody>
          <a:bodyPr>
            <a:normAutofit/>
          </a:bodyPr>
          <a:lstStyle/>
          <a:p>
            <a:pPr algn="ctr" rtl="0"/>
            <a:r>
              <a:rPr lang="en-US" sz="2400" dirty="0"/>
              <a:t>simple neural network</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417780" y="197708"/>
            <a:ext cx="8637072" cy="3274541"/>
          </a:xfrm>
          <a:prstGeom prst="rect">
            <a:avLst/>
          </a:prstGeom>
          <a:noFill/>
          <a:ln>
            <a:noFill/>
          </a:ln>
        </p:spPr>
      </p:pic>
    </p:spTree>
    <p:extLst>
      <p:ext uri="{BB962C8B-B14F-4D97-AF65-F5344CB8AC3E}">
        <p14:creationId xmlns:p14="http://schemas.microsoft.com/office/powerpoint/2010/main" val="151516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1914" y="259492"/>
            <a:ext cx="10194324" cy="3504293"/>
          </a:xfrm>
          <a:prstGeom prst="rect">
            <a:avLst/>
          </a:prstGeom>
        </p:spPr>
        <p:txBody>
          <a:bodyPr wrap="square">
            <a:spAutoFit/>
          </a:bodyPr>
          <a:lstStyle/>
          <a:p>
            <a:pPr>
              <a:lnSpc>
                <a:spcPct val="107000"/>
              </a:lnSpc>
              <a:spcAft>
                <a:spcPts val="800"/>
              </a:spcAft>
              <a:tabLst>
                <a:tab pos="2075180"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single </a:t>
            </a:r>
            <a:r>
              <a:rPr lang="en-US" sz="2400" dirty="0">
                <a:latin typeface="Times New Roman" panose="02020603050405020304" pitchFamily="18" charset="0"/>
                <a:ea typeface="Calibri" panose="020F0502020204030204" pitchFamily="34" charset="0"/>
                <a:cs typeface="Arial" panose="020B0604020202020204" pitchFamily="34" charset="0"/>
              </a:rPr>
              <a:t>neural </a:t>
            </a:r>
            <a:r>
              <a:rPr lang="en-US" sz="2400" dirty="0" smtClean="0">
                <a:latin typeface="Times New Roman" panose="02020603050405020304" pitchFamily="18" charset="0"/>
                <a:ea typeface="Calibri" panose="020F0502020204030204" pitchFamily="34" charset="0"/>
                <a:cs typeface="Arial" panose="020B0604020202020204" pitchFamily="34" charset="0"/>
              </a:rPr>
              <a:t>network</a:t>
            </a:r>
            <a:r>
              <a:rPr lang="en-US" sz="2400" dirty="0"/>
              <a:t> </a:t>
            </a:r>
            <a:endParaRPr lang="en-US" sz="2400" dirty="0" smtClean="0"/>
          </a:p>
          <a:p>
            <a:pPr>
              <a:lnSpc>
                <a:spcPct val="107000"/>
              </a:lnSpc>
              <a:spcAft>
                <a:spcPts val="800"/>
              </a:spcAft>
              <a:tabLst>
                <a:tab pos="2075180" algn="l"/>
              </a:tabLst>
            </a:pPr>
            <a:r>
              <a:rPr lang="en-US" sz="2400" dirty="0" smtClean="0"/>
              <a:t>A </a:t>
            </a:r>
            <a:r>
              <a:rPr lang="en-US" sz="2400" dirty="0"/>
              <a:t>single-layer net has one layer of connection weight. Often, the units can be distinguished as input units, which receive signals from the outside world, and output units, from which the response of the net can be read. In the typical single-layer net shown in figure bellow the input units are fully connected to output units but are not connected to other input units and the output units are not connected to other output units</a:t>
            </a:r>
            <a:r>
              <a:rPr lang="en-US" dirty="0"/>
              <a:t>.</a:t>
            </a:r>
            <a:endParaRPr lang="en-US" sz="2800" dirty="0" smtClean="0">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spcAft>
                <a:spcPts val="800"/>
              </a:spcAft>
              <a:tabLst>
                <a:tab pos="2075180" algn="l"/>
              </a:tabLst>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770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1149178" y="172995"/>
            <a:ext cx="8489091" cy="4390115"/>
          </a:xfrm>
          <a:prstGeom prst="rect">
            <a:avLst/>
          </a:prstGeom>
          <a:noFill/>
          <a:ln>
            <a:noFill/>
          </a:ln>
        </p:spPr>
      </p:pic>
      <p:sp>
        <p:nvSpPr>
          <p:cNvPr id="3" name="Rectangle 2"/>
          <p:cNvSpPr/>
          <p:nvPr/>
        </p:nvSpPr>
        <p:spPr>
          <a:xfrm>
            <a:off x="3954162" y="3244334"/>
            <a:ext cx="4377386" cy="2123658"/>
          </a:xfrm>
          <a:prstGeom prst="rect">
            <a:avLst/>
          </a:prstGeom>
        </p:spPr>
        <p:txBody>
          <a:bodyPr wrap="square">
            <a:spAutoFit/>
          </a:bodyPr>
          <a:lstStyle/>
          <a:p>
            <a:endParaRPr lang="en-US" dirty="0" smtClean="0">
              <a:latin typeface="Times New Roman" panose="02020603050405020304" pitchFamily="18" charset="0"/>
              <a:ea typeface="Calibri" panose="020F0502020204030204" pitchFamily="34" charset="0"/>
            </a:endParaRPr>
          </a:p>
          <a:p>
            <a:endParaRPr lang="en-US" dirty="0">
              <a:latin typeface="Times New Roman" panose="02020603050405020304" pitchFamily="18" charset="0"/>
              <a:ea typeface="Calibri" panose="020F0502020204030204" pitchFamily="34" charset="0"/>
            </a:endParaRPr>
          </a:p>
          <a:p>
            <a:endParaRPr lang="en-US" dirty="0" smtClean="0">
              <a:latin typeface="Times New Roman" panose="02020603050405020304" pitchFamily="18" charset="0"/>
              <a:ea typeface="Calibri" panose="020F0502020204030204" pitchFamily="34" charset="0"/>
            </a:endParaRPr>
          </a:p>
          <a:p>
            <a:endParaRPr lang="en-US" dirty="0">
              <a:latin typeface="Times New Roman" panose="02020603050405020304" pitchFamily="18" charset="0"/>
              <a:ea typeface="Calibri" panose="020F0502020204030204" pitchFamily="34" charset="0"/>
            </a:endParaRPr>
          </a:p>
          <a:p>
            <a:endParaRPr lang="en-US" dirty="0" smtClean="0">
              <a:latin typeface="Times New Roman" panose="02020603050405020304" pitchFamily="18" charset="0"/>
              <a:ea typeface="Calibri" panose="020F0502020204030204" pitchFamily="34" charset="0"/>
            </a:endParaRPr>
          </a:p>
          <a:p>
            <a:endParaRPr lang="en-US" dirty="0">
              <a:latin typeface="Times New Roman" panose="02020603050405020304" pitchFamily="18" charset="0"/>
              <a:ea typeface="Calibri" panose="020F0502020204030204" pitchFamily="34" charset="0"/>
            </a:endParaRPr>
          </a:p>
          <a:p>
            <a:r>
              <a:rPr lang="en-US" sz="2400" dirty="0" smtClean="0">
                <a:latin typeface="Times New Roman" panose="02020603050405020304" pitchFamily="18" charset="0"/>
                <a:ea typeface="Calibri" panose="020F0502020204030204" pitchFamily="34" charset="0"/>
              </a:rPr>
              <a:t>Single-layer </a:t>
            </a:r>
            <a:r>
              <a:rPr lang="en-US" sz="2400" dirty="0">
                <a:latin typeface="Times New Roman" panose="02020603050405020304" pitchFamily="18" charset="0"/>
                <a:ea typeface="Calibri" panose="020F0502020204030204" pitchFamily="34" charset="0"/>
              </a:rPr>
              <a:t>neural network</a:t>
            </a:r>
            <a:endParaRPr lang="ar-IQ" sz="2400" dirty="0"/>
          </a:p>
        </p:txBody>
      </p:sp>
    </p:spTree>
    <p:extLst>
      <p:ext uri="{BB962C8B-B14F-4D97-AF65-F5344CB8AC3E}">
        <p14:creationId xmlns:p14="http://schemas.microsoft.com/office/powerpoint/2010/main" val="3902995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3123" y="543697"/>
            <a:ext cx="10626811" cy="4782399"/>
          </a:xfrm>
          <a:prstGeom prst="rect">
            <a:avLst/>
          </a:prstGeom>
        </p:spPr>
        <p:txBody>
          <a:bodyPr wrap="square">
            <a:spAutoFit/>
          </a:bodyPr>
          <a:lstStyle/>
          <a:p>
            <a:pPr marL="28575" algn="just">
              <a:lnSpc>
                <a:spcPct val="107000"/>
              </a:lnSpc>
              <a:spcAft>
                <a:spcPts val="800"/>
              </a:spcAft>
              <a:tabLst>
                <a:tab pos="2075180" algn="l"/>
              </a:tabLst>
            </a:pPr>
            <a:r>
              <a:rPr lang="en-US" sz="2800" b="1" dirty="0">
                <a:latin typeface="Times New Roman" panose="02020603050405020304" pitchFamily="18" charset="0"/>
                <a:ea typeface="Calibri" panose="020F0502020204030204" pitchFamily="34" charset="0"/>
                <a:cs typeface="Arial" panose="020B0604020202020204" pitchFamily="34" charset="0"/>
              </a:rPr>
              <a:t>Multilayer</a:t>
            </a:r>
            <a:r>
              <a:rPr lang="en-US" sz="2800" dirty="0">
                <a:latin typeface="Times New Roman" panose="02020603050405020304" pitchFamily="18" charset="0"/>
                <a:ea typeface="Calibri" panose="020F0502020204030204" pitchFamily="34" charset="0"/>
                <a:cs typeface="Arial" panose="020B0604020202020204" pitchFamily="34" charset="0"/>
              </a:rPr>
              <a:t> </a:t>
            </a:r>
            <a:r>
              <a:rPr lang="en-US" sz="2800" b="1" dirty="0">
                <a:latin typeface="Times New Roman" panose="02020603050405020304" pitchFamily="18" charset="0"/>
                <a:ea typeface="Calibri" panose="020F0502020204030204" pitchFamily="34" charset="0"/>
                <a:cs typeface="Arial" panose="020B0604020202020204" pitchFamily="34" charset="0"/>
              </a:rPr>
              <a:t>Neural Net</a:t>
            </a:r>
            <a:endParaRPr lang="en-US" sz="2800" dirty="0">
              <a:latin typeface="Calibri" panose="020F0502020204030204" pitchFamily="34" charset="0"/>
              <a:ea typeface="Calibri" panose="020F0502020204030204" pitchFamily="34" charset="0"/>
              <a:cs typeface="Arial" panose="020B0604020202020204" pitchFamily="34" charset="0"/>
            </a:endParaRPr>
          </a:p>
          <a:p>
            <a:pPr marL="28575" algn="just">
              <a:lnSpc>
                <a:spcPct val="107000"/>
              </a:lnSpc>
              <a:spcAft>
                <a:spcPts val="800"/>
              </a:spcAft>
              <a:tabLst>
                <a:tab pos="2075180" algn="l"/>
              </a:tabLst>
            </a:pPr>
            <a:r>
              <a:rPr lang="en-US" sz="2800" dirty="0">
                <a:latin typeface="Calibri" panose="020F0502020204030204" pitchFamily="34" charset="0"/>
                <a:ea typeface="Calibri" panose="020F0502020204030204" pitchFamily="34" charset="0"/>
                <a:cs typeface="Arial" panose="020B0604020202020204" pitchFamily="34" charset="0"/>
              </a:rPr>
              <a:t> </a:t>
            </a:r>
            <a:r>
              <a:rPr lang="en-US" sz="2800" dirty="0">
                <a:latin typeface="Times New Roman" panose="02020603050405020304" pitchFamily="18" charset="0"/>
                <a:ea typeface="Calibri" panose="020F0502020204030204" pitchFamily="34" charset="0"/>
                <a:cs typeface="Arial" panose="020B0604020202020204" pitchFamily="34" charset="0"/>
              </a:rPr>
              <a:t>A Multilayer net is a net with one or more layers (or levels) of nodes which is called hidden units, between the input units and the output units. Typically, there is a layer of weights between two adjacent levels of units (input, hidden, or output). Multilayer nets can solve more complicated problems than can single-layer nets, but training may be more difficult. However, in some cases, training may be more successful because it is possible to solve a problem that a single-layer net cannot be trained to perform correctly at all. The figure bellow shows the multilayer neural net.</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5359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p:txBody>
          <a:bodyPr>
            <a:normAutofit fontScale="85000" lnSpcReduction="20000"/>
          </a:bodyPr>
          <a:lstStyle/>
          <a:p>
            <a:pPr algn="ctr" rtl="0"/>
            <a:endParaRPr lang="en-US" sz="2400" smtClean="0"/>
          </a:p>
          <a:p>
            <a:pPr algn="ctr" rtl="0"/>
            <a:r>
              <a:rPr lang="en-US" sz="2400" smtClean="0"/>
              <a:t>Multilayer </a:t>
            </a:r>
            <a:r>
              <a:rPr lang="en-US" sz="2400" dirty="0"/>
              <a:t>Neural Net</a:t>
            </a:r>
          </a:p>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742302" y="86498"/>
            <a:ext cx="9312549" cy="3444706"/>
          </a:xfrm>
          <a:prstGeom prst="rect">
            <a:avLst/>
          </a:prstGeom>
          <a:noFill/>
          <a:ln>
            <a:noFill/>
          </a:ln>
        </p:spPr>
      </p:pic>
    </p:spTree>
    <p:extLst>
      <p:ext uri="{BB962C8B-B14F-4D97-AF65-F5344CB8AC3E}">
        <p14:creationId xmlns:p14="http://schemas.microsoft.com/office/powerpoint/2010/main" val="304872347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11</TotalTime>
  <Words>291</Words>
  <Application>Microsoft Office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Gill Sans MT</vt:lpstr>
      <vt:lpstr>Times New Roman</vt:lpstr>
      <vt:lpstr>Gallery</vt:lpstr>
      <vt:lpstr>ANN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dc:title>
  <dc:creator>lenovo</dc:creator>
  <cp:lastModifiedBy>lenovo</cp:lastModifiedBy>
  <cp:revision>2</cp:revision>
  <dcterms:created xsi:type="dcterms:W3CDTF">2018-11-13T06:34:12Z</dcterms:created>
  <dcterms:modified xsi:type="dcterms:W3CDTF">2018-11-13T06:45:44Z</dcterms:modified>
</cp:coreProperties>
</file>